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notesMasterIdLst>
    <p:notesMasterId r:id="rId14"/>
  </p:notesMasterIdLst>
  <p:sldIdLst>
    <p:sldId id="256" r:id="rId2"/>
    <p:sldId id="258" r:id="rId3"/>
    <p:sldId id="257" r:id="rId4"/>
    <p:sldId id="259" r:id="rId5"/>
    <p:sldId id="264" r:id="rId6"/>
    <p:sldId id="265" r:id="rId7"/>
    <p:sldId id="266" r:id="rId8"/>
    <p:sldId id="272" r:id="rId9"/>
    <p:sldId id="268" r:id="rId10"/>
    <p:sldId id="269" r:id="rId11"/>
    <p:sldId id="270"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76506" autoAdjust="0"/>
  </p:normalViewPr>
  <p:slideViewPr>
    <p:cSldViewPr snapToGrid="0">
      <p:cViewPr varScale="1">
        <p:scale>
          <a:sx n="85" d="100"/>
          <a:sy n="85" d="100"/>
        </p:scale>
        <p:origin x="87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2881D3-7299-4EFE-AEA9-893EDF2DC00B}" type="datetimeFigureOut">
              <a:rPr lang="en-US" smtClean="0"/>
              <a:t>3/24/2017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6F45AD-2C35-4079-B88F-8A0A41EB6376}" type="slidenum">
              <a:rPr lang="en-US" smtClean="0"/>
              <a:t>‹#›</a:t>
            </a:fld>
            <a:endParaRPr lang="en-US"/>
          </a:p>
        </p:txBody>
      </p:sp>
    </p:spTree>
    <p:extLst>
      <p:ext uri="{BB962C8B-B14F-4D97-AF65-F5344CB8AC3E}">
        <p14:creationId xmlns:p14="http://schemas.microsoft.com/office/powerpoint/2010/main" val="1569745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There are a total of 890 Access Center new freshmen and 210 Access Center transfer students included in this report’s analysis. Access Center results are compared to a group of non-Access Center students and internally across the type of programing. Collegiate programs include the summer Bridge students and Pre-Collegiate prep programs include upward bound, talent search and Alliance. The Education transition programs include EOC and EOC partnership.</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Please note that this analysis is not limited to fall starts since only 80% of Access Center first-time students (or freshmen) start in a fall semester compared to 98% of non-Access Center freshmen. Among transfer students, the rate of fall starts is more comparable between Access Center and non-Access Center transfer students (72% compared to 74%). Outcomes are adjusted based on the students’ first semester; thus, the second fall for students who start in spring 2011 is fall 2012, the second fall for students that start in fall 2011 or summer 2011 is also fall 2012.</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3</a:t>
            </a:fld>
            <a:endParaRPr lang="en-US"/>
          </a:p>
        </p:txBody>
      </p:sp>
    </p:spTree>
    <p:extLst>
      <p:ext uri="{BB962C8B-B14F-4D97-AF65-F5344CB8AC3E}">
        <p14:creationId xmlns:p14="http://schemas.microsoft.com/office/powerpoint/2010/main" val="31820863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The representation of first generation, minority or Pell recipients is much higher among Access Center students compared to the non-Access Center students for both freshmen and transfer students. Additionally, the average index and ACT scores are much lower in the Access Center group. Another key difference between the groups is that over 90% of the Access Center freshmen and transfer are either first generation, minority, or Pell recipients compared to 44% and 55% of non-Access Center freshmen and transfer students. </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4</a:t>
            </a:fld>
            <a:endParaRPr lang="en-US"/>
          </a:p>
        </p:txBody>
      </p:sp>
    </p:spTree>
    <p:extLst>
      <p:ext uri="{BB962C8B-B14F-4D97-AF65-F5344CB8AC3E}">
        <p14:creationId xmlns:p14="http://schemas.microsoft.com/office/powerpoint/2010/main" val="1028563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Across students that have any of the three attributes, a much larger proportion of Access Center students have all three attributes or two of the three attributes. For instance, 37% of the Access Center population has three of the attributes (compared to 9% of non-Access Center) and 76% of the Access Center population has at least two of the attributes (compared to 37% of non-Access Center). The Access Center intentionally serves populations of students that historically have been underrepresented at CSU and the demographic profile of both freshman and transfer Access Center students reflects this purpose. However, when assessing the success of Access Center students the comparison level should reflect students with similar intersectionality and admission’s test scores.</a:t>
            </a:r>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As shown in the demographic section, Access Center students are demographically distinct from the overall population at CSU so comparisons for student success need to account for these demographic differences. In order to create a comparison group for both freshmen and transfer non-Access Center students a logistic regression model is run to predict the likelihood of being in the Access Center. The non-Access Center comparison groups for freshmen and transfer students are limited to just those who have a statistically similar probability of being in the Access Center. This model is based on the intersection of first generation, minority, and Pell recipient status as well as gender, semester of start (Fall vs Spring vs Summer), and then for the freshman model ACT scores and high school GPA are also included.</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5</a:t>
            </a:fld>
            <a:endParaRPr lang="en-US"/>
          </a:p>
        </p:txBody>
      </p:sp>
    </p:spTree>
    <p:extLst>
      <p:ext uri="{BB962C8B-B14F-4D97-AF65-F5344CB8AC3E}">
        <p14:creationId xmlns:p14="http://schemas.microsoft.com/office/powerpoint/2010/main" val="2501698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Similar to the admit and yield rates, the college going rate (proportion of a high school’s graduating seniors that matriculate to higher education) is highest for CSU Talent Search / Upward Bound high schools followed by the Alliance high schools and lowest for the non-TRIO Colorado high schools with high free and reduced lunch rates. The PARCC preparedness score is positively correlated (.83 correlation) with the college going rate; therefore, the difference in college going for CSU Access Center high schools and non-TRIO high schools is partially explained by student preparedness regardless of Access Center activities. </a:t>
            </a:r>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6</a:t>
            </a:fld>
            <a:endParaRPr lang="en-US"/>
          </a:p>
        </p:txBody>
      </p:sp>
    </p:spTree>
    <p:extLst>
      <p:ext uri="{BB962C8B-B14F-4D97-AF65-F5344CB8AC3E}">
        <p14:creationId xmlns:p14="http://schemas.microsoft.com/office/powerpoint/2010/main" val="4101790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admit and yield rates are highest for students from the Upward Bound and Talent Search high schools, but students from Alliance high schools still have higher rates than students from the non-TRIO comparison schools (10 CO high schools with the highest rates of free and reduced lunch). These results suggest that CSU TRIO and Alliance program participation is associated with high schools that have higher admit and enroll rates.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676F45AD-2C35-4079-B88F-8A0A41EB6376}" type="slidenum">
              <a:rPr lang="en-US" smtClean="0"/>
              <a:t>7</a:t>
            </a:fld>
            <a:endParaRPr lang="en-US"/>
          </a:p>
        </p:txBody>
      </p:sp>
    </p:spTree>
    <p:extLst>
      <p:ext uri="{BB962C8B-B14F-4D97-AF65-F5344CB8AC3E}">
        <p14:creationId xmlns:p14="http://schemas.microsoft.com/office/powerpoint/2010/main" val="2427789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8</a:t>
            </a:fld>
            <a:endParaRPr lang="en-US"/>
          </a:p>
        </p:txBody>
      </p:sp>
    </p:spTree>
    <p:extLst>
      <p:ext uri="{BB962C8B-B14F-4D97-AF65-F5344CB8AC3E}">
        <p14:creationId xmlns:p14="http://schemas.microsoft.com/office/powerpoint/2010/main" val="1849594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Statistically there are no differences between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fall or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fall persistence rates between Access Center freshmen and the matched freshmen group. The Access Center graduation rate is statistically lower than the comparison group (</a:t>
            </a:r>
            <a:r>
              <a:rPr lang="en-US" sz="1200" i="1" kern="1200" dirty="0" smtClean="0">
                <a:solidFill>
                  <a:schemeClr val="tx1"/>
                </a:solidFill>
                <a:effectLst/>
                <a:latin typeface="+mn-lt"/>
                <a:ea typeface="+mn-ea"/>
                <a:cs typeface="+mn-cs"/>
              </a:rPr>
              <a:t>χ</a:t>
            </a:r>
            <a:r>
              <a:rPr lang="en-US" sz="1200" i="1"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=6.9;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=.009). About 55% of Access Center students from the 2007-08 through 2009-10 cohorts graduated in 6 years compared to 64% of the matched group. There is also a statistically significant difference in the proportion of Access Center students that are on probation during the first year compared to the matched group (</a:t>
            </a:r>
            <a:r>
              <a:rPr lang="en-US" sz="1200" i="1" kern="1200" dirty="0" smtClean="0">
                <a:solidFill>
                  <a:schemeClr val="tx1"/>
                </a:solidFill>
                <a:effectLst/>
                <a:latin typeface="+mn-lt"/>
                <a:ea typeface="+mn-ea"/>
                <a:cs typeface="+mn-cs"/>
              </a:rPr>
              <a:t>χ</a:t>
            </a:r>
            <a:r>
              <a:rPr lang="en-US" sz="1200" i="1" kern="1200" baseline="30000" dirty="0" smtClean="0">
                <a:solidFill>
                  <a:schemeClr val="tx1"/>
                </a:solidFill>
                <a:effectLst/>
                <a:latin typeface="+mn-lt"/>
                <a:ea typeface="+mn-ea"/>
                <a:cs typeface="+mn-cs"/>
              </a:rPr>
              <a:t>2</a:t>
            </a:r>
            <a:r>
              <a:rPr lang="en-US" sz="1200" i="1" kern="1200" dirty="0" smtClean="0">
                <a:solidFill>
                  <a:schemeClr val="tx1"/>
                </a:solidFill>
                <a:effectLst/>
                <a:latin typeface="+mn-lt"/>
                <a:ea typeface="+mn-ea"/>
                <a:cs typeface="+mn-cs"/>
              </a:rPr>
              <a:t>=6.2</a:t>
            </a:r>
            <a:r>
              <a:rPr lang="en-US" sz="1200" kern="1200" dirty="0" smtClean="0">
                <a:solidFill>
                  <a:schemeClr val="tx1"/>
                </a:solidFill>
                <a:effectLst/>
                <a:latin typeface="+mn-lt"/>
                <a:ea typeface="+mn-ea"/>
                <a:cs typeface="+mn-cs"/>
              </a:rPr>
              <a:t>;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=.013). For instance, nearly 18% of Access Center students are on probation at the end of their first year compared to only 13% of the matched group. There are not differences in the proportions of students that complete 30 credits in the first year or in the proportion that maintain a 2.5 GPA or higher in the first year by Access Center status.</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Across the Access Center’s programs, the GPA and probation rates are best for the Educational Transition Programs, but the persistence and graduation rates for this group is lower. The persistence and graduation rates are highest for the Pre-Collegiate programs. The success outcomes for Access Center students is provided by specific program (rather than the broader grouping presented) in Table A.1 of the Appendix. Additionally, these success measures are also provided by several select Access Center high schools in table A.3 of the Appendix.</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9</a:t>
            </a:fld>
            <a:endParaRPr lang="en-US"/>
          </a:p>
        </p:txBody>
      </p:sp>
    </p:spTree>
    <p:extLst>
      <p:ext uri="{BB962C8B-B14F-4D97-AF65-F5344CB8AC3E}">
        <p14:creationId xmlns:p14="http://schemas.microsoft.com/office/powerpoint/2010/main" val="14932481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2</a:t>
            </a:r>
            <a:r>
              <a:rPr lang="en-US" sz="1200" kern="1200" baseline="30000" dirty="0" smtClean="0">
                <a:solidFill>
                  <a:schemeClr val="tx1"/>
                </a:solidFill>
                <a:effectLst/>
                <a:latin typeface="+mn-lt"/>
                <a:ea typeface="+mn-ea"/>
                <a:cs typeface="+mn-cs"/>
              </a:rPr>
              <a:t>nd</a:t>
            </a:r>
            <a:r>
              <a:rPr lang="en-US" sz="1200" kern="1200" dirty="0" smtClean="0">
                <a:solidFill>
                  <a:schemeClr val="tx1"/>
                </a:solidFill>
                <a:effectLst/>
                <a:latin typeface="+mn-lt"/>
                <a:ea typeface="+mn-ea"/>
                <a:cs typeface="+mn-cs"/>
              </a:rPr>
              <a:t> and 3</a:t>
            </a:r>
            <a:r>
              <a:rPr lang="en-US" sz="1200" kern="1200" baseline="30000" dirty="0" smtClean="0">
                <a:solidFill>
                  <a:schemeClr val="tx1"/>
                </a:solidFill>
                <a:effectLst/>
                <a:latin typeface="+mn-lt"/>
                <a:ea typeface="+mn-ea"/>
                <a:cs typeface="+mn-cs"/>
              </a:rPr>
              <a:t>rd</a:t>
            </a:r>
            <a:r>
              <a:rPr lang="en-US" sz="1200" kern="1200" dirty="0" smtClean="0">
                <a:solidFill>
                  <a:schemeClr val="tx1"/>
                </a:solidFill>
                <a:effectLst/>
                <a:latin typeface="+mn-lt"/>
                <a:ea typeface="+mn-ea"/>
                <a:cs typeface="+mn-cs"/>
              </a:rPr>
              <a:t> fall persistence rates for Access Center Transfer students are statistically higher than the rates among the matched transfer group (</a:t>
            </a:r>
            <a:r>
              <a:rPr lang="en-US" sz="1200" i="1" kern="1200" dirty="0" smtClean="0">
                <a:solidFill>
                  <a:schemeClr val="tx1"/>
                </a:solidFill>
                <a:effectLst/>
                <a:latin typeface="+mn-lt"/>
                <a:ea typeface="+mn-ea"/>
                <a:cs typeface="+mn-cs"/>
              </a:rPr>
              <a:t>χ</a:t>
            </a:r>
            <a:r>
              <a:rPr lang="en-US" sz="1200" i="1" kern="1200" baseline="30000" dirty="0" smtClean="0">
                <a:solidFill>
                  <a:schemeClr val="tx1"/>
                </a:solidFill>
                <a:effectLst/>
                <a:latin typeface="+mn-lt"/>
                <a:ea typeface="+mn-ea"/>
                <a:cs typeface="+mn-cs"/>
              </a:rPr>
              <a:t>2</a:t>
            </a:r>
            <a:r>
              <a:rPr lang="en-US" sz="1200" kern="1200" dirty="0" smtClean="0">
                <a:solidFill>
                  <a:schemeClr val="tx1"/>
                </a:solidFill>
                <a:effectLst/>
                <a:latin typeface="+mn-lt"/>
                <a:ea typeface="+mn-ea"/>
                <a:cs typeface="+mn-cs"/>
              </a:rPr>
              <a:t>=3.9 &amp; 4.9; </a:t>
            </a:r>
            <a:r>
              <a:rPr lang="en-US" sz="1200" i="1" kern="1200" dirty="0" smtClean="0">
                <a:solidFill>
                  <a:schemeClr val="tx1"/>
                </a:solidFill>
                <a:effectLst/>
                <a:latin typeface="+mn-lt"/>
                <a:ea typeface="+mn-ea"/>
                <a:cs typeface="+mn-cs"/>
              </a:rPr>
              <a:t>p</a:t>
            </a:r>
            <a:r>
              <a:rPr lang="en-US" sz="1200" kern="1200" dirty="0" smtClean="0">
                <a:solidFill>
                  <a:schemeClr val="tx1"/>
                </a:solidFill>
                <a:effectLst/>
                <a:latin typeface="+mn-lt"/>
                <a:ea typeface="+mn-ea"/>
                <a:cs typeface="+mn-cs"/>
              </a:rPr>
              <a:t>=.047 &amp; .027). For instance, nearly 87% of Access Center transfer students persisted to their second fall semester compared to only 79% of the matched group. The observed 6 year graduation rate for the Access Center is also higher than the matched group; although, this difference or the differences by first year academic behavior metrics are not statistically significant.</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Across the Access Center programs, the persistence and graduation rates are highest among the Pre-Collegiate programs (similar to the freshmen), but the proportion of students maintaining a 2.5 GPA is higher among the Educational Transition Programs. The transfer student outcomes can be viewed by specific program in table A.2 in the Appendix.</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10</a:t>
            </a:fld>
            <a:endParaRPr lang="en-US"/>
          </a:p>
        </p:txBody>
      </p:sp>
    </p:spTree>
    <p:extLst>
      <p:ext uri="{BB962C8B-B14F-4D97-AF65-F5344CB8AC3E}">
        <p14:creationId xmlns:p14="http://schemas.microsoft.com/office/powerpoint/2010/main" val="1835575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lack of demonstrative effectiveness as justification for cutting funding….</a:t>
            </a:r>
          </a:p>
          <a:p>
            <a:pPr lvl="1"/>
            <a:r>
              <a:rPr lang="en-US" dirty="0" smtClean="0"/>
              <a:t>Are there better outcomes for Access Center programs?</a:t>
            </a:r>
          </a:p>
          <a:p>
            <a:pPr lvl="1"/>
            <a:r>
              <a:rPr lang="en-US" dirty="0" smtClean="0"/>
              <a:t>Methodological approaches are limited in their ability to account for the variety of reasons programs might not look effective, so how can we better tell our story?</a:t>
            </a:r>
          </a:p>
          <a:p>
            <a:pPr lvl="1"/>
            <a:r>
              <a:rPr lang="en-US" dirty="0" smtClean="0"/>
              <a:t>Are there ways to improve these quantitative outcomes?</a:t>
            </a:r>
          </a:p>
          <a:p>
            <a:endParaRPr lang="en-US" dirty="0"/>
          </a:p>
        </p:txBody>
      </p:sp>
      <p:sp>
        <p:nvSpPr>
          <p:cNvPr id="4" name="Slide Number Placeholder 3"/>
          <p:cNvSpPr>
            <a:spLocks noGrp="1"/>
          </p:cNvSpPr>
          <p:nvPr>
            <p:ph type="sldNum" sz="quarter" idx="10"/>
          </p:nvPr>
        </p:nvSpPr>
        <p:spPr/>
        <p:txBody>
          <a:bodyPr/>
          <a:lstStyle/>
          <a:p>
            <a:fld id="{676F45AD-2C35-4079-B88F-8A0A41EB6376}" type="slidenum">
              <a:rPr lang="en-US" smtClean="0"/>
              <a:t>12</a:t>
            </a:fld>
            <a:endParaRPr lang="en-US"/>
          </a:p>
        </p:txBody>
      </p:sp>
    </p:spTree>
    <p:extLst>
      <p:ext uri="{BB962C8B-B14F-4D97-AF65-F5344CB8AC3E}">
        <p14:creationId xmlns:p14="http://schemas.microsoft.com/office/powerpoint/2010/main" val="2217113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40321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04600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69184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9337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7376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3429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52509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54070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66288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5923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5935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3/24/2017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9477685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5391" y="674511"/>
            <a:ext cx="8915399" cy="2262781"/>
          </a:xfrm>
        </p:spPr>
        <p:txBody>
          <a:bodyPr/>
          <a:lstStyle/>
          <a:p>
            <a:r>
              <a:rPr lang="en-US" dirty="0" smtClean="0"/>
              <a:t>Access Center Assessment Report</a:t>
            </a:r>
            <a:endParaRPr lang="en-US" dirty="0"/>
          </a:p>
        </p:txBody>
      </p:sp>
      <p:sp>
        <p:nvSpPr>
          <p:cNvPr id="3" name="Subtitle 2"/>
          <p:cNvSpPr>
            <a:spLocks noGrp="1"/>
          </p:cNvSpPr>
          <p:nvPr>
            <p:ph type="subTitle" idx="1"/>
          </p:nvPr>
        </p:nvSpPr>
        <p:spPr>
          <a:xfrm>
            <a:off x="2205391" y="3975868"/>
            <a:ext cx="8915399" cy="1126283"/>
          </a:xfrm>
        </p:spPr>
        <p:txBody>
          <a:bodyPr>
            <a:normAutofit fontScale="92500" lnSpcReduction="20000"/>
          </a:bodyPr>
          <a:lstStyle/>
          <a:p>
            <a:r>
              <a:rPr lang="en-US" dirty="0" smtClean="0"/>
              <a:t>Heather Novak</a:t>
            </a:r>
          </a:p>
          <a:p>
            <a:r>
              <a:rPr lang="en-US" dirty="0" smtClean="0"/>
              <a:t>Research Manager, Institutional Research</a:t>
            </a:r>
          </a:p>
          <a:p>
            <a:r>
              <a:rPr lang="en-US" dirty="0" smtClean="0"/>
              <a:t>March 2017</a:t>
            </a:r>
            <a:endParaRPr lang="en-US" dirty="0"/>
          </a:p>
        </p:txBody>
      </p:sp>
    </p:spTree>
    <p:extLst>
      <p:ext uri="{BB962C8B-B14F-4D97-AF65-F5344CB8AC3E}">
        <p14:creationId xmlns:p14="http://schemas.microsoft.com/office/powerpoint/2010/main" val="2894910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Transfer Student Success</a:t>
            </a:r>
            <a:endParaRPr lang="en-US" dirty="0"/>
          </a:p>
        </p:txBody>
      </p:sp>
      <p:pic>
        <p:nvPicPr>
          <p:cNvPr id="5" name="Content Placeholder 4"/>
          <p:cNvPicPr>
            <a:picLocks noGrp="1" noChangeAspect="1"/>
          </p:cNvPicPr>
          <p:nvPr>
            <p:ph idx="1"/>
          </p:nvPr>
        </p:nvPicPr>
        <p:blipFill>
          <a:blip r:embed="rId3"/>
          <a:stretch>
            <a:fillRect/>
          </a:stretch>
        </p:blipFill>
        <p:spPr>
          <a:xfrm>
            <a:off x="235131" y="1690687"/>
            <a:ext cx="11520063" cy="3730399"/>
          </a:xfrm>
          <a:prstGeom prst="rect">
            <a:avLst/>
          </a:prstGeom>
        </p:spPr>
      </p:pic>
      <p:sp>
        <p:nvSpPr>
          <p:cNvPr id="3" name="Rectangle 2"/>
          <p:cNvSpPr/>
          <p:nvPr/>
        </p:nvSpPr>
        <p:spPr>
          <a:xfrm>
            <a:off x="5839097" y="2782389"/>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5839096" y="3912326"/>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6701246" y="2801507"/>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701245" y="3931444"/>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602583" y="2801507"/>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602582" y="3931444"/>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816738" y="2782389"/>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816737" y="3912326"/>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854889" y="2801507"/>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9854888" y="3931444"/>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0961108" y="2801507"/>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0961107" y="3931444"/>
            <a:ext cx="862149" cy="37882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96381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1" nodeType="clickEffect">
                                  <p:stCondLst>
                                    <p:cond delay="0"/>
                                  </p:stCondLst>
                                  <p:childTnLst>
                                    <p:set>
                                      <p:cBhvr>
                                        <p:cTn id="12" dur="1" fill="hold">
                                          <p:stCondLst>
                                            <p:cond delay="0"/>
                                          </p:stCondLst>
                                        </p:cTn>
                                        <p:tgtEl>
                                          <p:spTgt spid="6"/>
                                        </p:tgtEl>
                                        <p:attrNameLst>
                                          <p:attrName>style.visibility</p:attrName>
                                        </p:attrNameLst>
                                      </p:cBhvr>
                                      <p:to>
                                        <p:strVal val="hidden"/>
                                      </p:to>
                                    </p:set>
                                  </p:childTnLst>
                                </p:cTn>
                              </p:par>
                              <p:par>
                                <p:cTn id="13" presetID="1" presetClass="exit" presetSubtype="0" fill="hold" grpId="1" nodeType="withEffect">
                                  <p:stCondLst>
                                    <p:cond delay="0"/>
                                  </p:stCondLst>
                                  <p:childTnLst>
                                    <p:set>
                                      <p:cBhvr>
                                        <p:cTn id="14" dur="1" fill="hold">
                                          <p:stCondLst>
                                            <p:cond delay="0"/>
                                          </p:stCondLst>
                                        </p:cTn>
                                        <p:tgtEl>
                                          <p:spTgt spid="3"/>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1"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par>
                                <p:cTn id="23" presetID="1" presetClass="exit" presetSubtype="0" fill="hold" grpId="1" nodeType="withEffect">
                                  <p:stCondLst>
                                    <p:cond delay="0"/>
                                  </p:stCondLst>
                                  <p:childTnLst>
                                    <p:set>
                                      <p:cBhvr>
                                        <p:cTn id="24" dur="1" fill="hold">
                                          <p:stCondLst>
                                            <p:cond delay="0"/>
                                          </p:stCondLst>
                                        </p:cTn>
                                        <p:tgtEl>
                                          <p:spTgt spid="7"/>
                                        </p:tgtEl>
                                        <p:attrNameLst>
                                          <p:attrName>style.visibility</p:attrName>
                                        </p:attrNameLst>
                                      </p:cBhvr>
                                      <p:to>
                                        <p:strVal val="hidden"/>
                                      </p:to>
                                    </p:set>
                                  </p:childTnLst>
                                </p:cTn>
                              </p:par>
                              <p:par>
                                <p:cTn id="25" presetID="1" presetClass="entr" presetSubtype="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xit" presetSubtype="0" fill="hold" grpId="1" nodeType="clickEffect">
                                  <p:stCondLst>
                                    <p:cond delay="0"/>
                                  </p:stCondLst>
                                  <p:childTnLst>
                                    <p:set>
                                      <p:cBhvr>
                                        <p:cTn id="32" dur="1" fill="hold">
                                          <p:stCondLst>
                                            <p:cond delay="0"/>
                                          </p:stCondLst>
                                        </p:cTn>
                                        <p:tgtEl>
                                          <p:spTgt spid="10"/>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9"/>
                                        </p:tgtEl>
                                        <p:attrNameLst>
                                          <p:attrName>style.visibility</p:attrName>
                                        </p:attrNameLst>
                                      </p:cBhvr>
                                      <p:to>
                                        <p:strVal val="hidden"/>
                                      </p:to>
                                    </p:set>
                                  </p:childTnLst>
                                </p:cTn>
                              </p:par>
                              <p:par>
                                <p:cTn id="35" presetID="1" presetClass="entr" presetSubtype="0" fill="hold" grpId="0" nodeType="with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xit" presetSubtype="0" fill="hold" grpId="1" nodeType="clickEffect">
                                  <p:stCondLst>
                                    <p:cond delay="0"/>
                                  </p:stCondLst>
                                  <p:childTnLst>
                                    <p:set>
                                      <p:cBhvr>
                                        <p:cTn id="42" dur="1" fill="hold">
                                          <p:stCondLst>
                                            <p:cond delay="0"/>
                                          </p:stCondLst>
                                        </p:cTn>
                                        <p:tgtEl>
                                          <p:spTgt spid="12"/>
                                        </p:tgtEl>
                                        <p:attrNameLst>
                                          <p:attrName>style.visibility</p:attrName>
                                        </p:attrNameLst>
                                      </p:cBhvr>
                                      <p:to>
                                        <p:strVal val="hidden"/>
                                      </p:to>
                                    </p:set>
                                  </p:childTnLst>
                                </p:cTn>
                              </p:par>
                              <p:par>
                                <p:cTn id="43" presetID="1" presetClass="exit" presetSubtype="0" fill="hold" grpId="1" nodeType="withEffect">
                                  <p:stCondLst>
                                    <p:cond delay="0"/>
                                  </p:stCondLst>
                                  <p:childTnLst>
                                    <p:set>
                                      <p:cBhvr>
                                        <p:cTn id="44" dur="1" fill="hold">
                                          <p:stCondLst>
                                            <p:cond delay="0"/>
                                          </p:stCondLst>
                                        </p:cTn>
                                        <p:tgtEl>
                                          <p:spTgt spid="11"/>
                                        </p:tgtEl>
                                        <p:attrNameLst>
                                          <p:attrName>style.visibility</p:attrName>
                                        </p:attrNameLst>
                                      </p:cBhvr>
                                      <p:to>
                                        <p:strVal val="hidden"/>
                                      </p:to>
                                    </p:set>
                                  </p:childTnLst>
                                </p:cTn>
                              </p:par>
                              <p:par>
                                <p:cTn id="45" presetID="1" presetClass="entr" presetSubtype="0" fill="hold" grpId="0" nodeType="withEffect">
                                  <p:stCondLst>
                                    <p:cond delay="0"/>
                                  </p:stCondLst>
                                  <p:childTnLst>
                                    <p:set>
                                      <p:cBhvr>
                                        <p:cTn id="46" dur="1" fill="hold">
                                          <p:stCondLst>
                                            <p:cond delay="0"/>
                                          </p:stCondLst>
                                        </p:cTn>
                                        <p:tgtEl>
                                          <p:spTgt spid="14"/>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xit" presetSubtype="0" fill="hold" grpId="1" nodeType="clickEffect">
                                  <p:stCondLst>
                                    <p:cond delay="0"/>
                                  </p:stCondLst>
                                  <p:childTnLst>
                                    <p:set>
                                      <p:cBhvr>
                                        <p:cTn id="52" dur="1" fill="hold">
                                          <p:stCondLst>
                                            <p:cond delay="0"/>
                                          </p:stCondLst>
                                        </p:cTn>
                                        <p:tgtEl>
                                          <p:spTgt spid="14"/>
                                        </p:tgtEl>
                                        <p:attrNameLst>
                                          <p:attrName>style.visibility</p:attrName>
                                        </p:attrNameLst>
                                      </p:cBhvr>
                                      <p:to>
                                        <p:strVal val="hidden"/>
                                      </p:to>
                                    </p:set>
                                  </p:childTnLst>
                                </p:cTn>
                              </p:par>
                              <p:par>
                                <p:cTn id="53" presetID="1" presetClass="exit" presetSubtype="0" fill="hold" grpId="1" nodeType="withEffect">
                                  <p:stCondLst>
                                    <p:cond delay="0"/>
                                  </p:stCondLst>
                                  <p:childTnLst>
                                    <p:set>
                                      <p:cBhvr>
                                        <p:cTn id="54" dur="1" fill="hold">
                                          <p:stCondLst>
                                            <p:cond delay="0"/>
                                          </p:stCondLst>
                                        </p:cTn>
                                        <p:tgtEl>
                                          <p:spTgt spid="13"/>
                                        </p:tgtEl>
                                        <p:attrNameLst>
                                          <p:attrName>style.visibility</p:attrName>
                                        </p:attrNameLst>
                                      </p:cBhvr>
                                      <p:to>
                                        <p:strVal val="hidden"/>
                                      </p:to>
                                    </p:set>
                                  </p:childTnLst>
                                </p:cTn>
                              </p:par>
                              <p:par>
                                <p:cTn id="55" presetID="1" presetClass="entr" presetSubtype="0" fill="hold" grpId="0" nodeType="withEffect">
                                  <p:stCondLst>
                                    <p:cond delay="0"/>
                                  </p:stCondLst>
                                  <p:childTnLst>
                                    <p:set>
                                      <p:cBhvr>
                                        <p:cTn id="56" dur="1" fill="hold">
                                          <p:stCondLst>
                                            <p:cond delay="0"/>
                                          </p:stCondLst>
                                        </p:cTn>
                                        <p:tgtEl>
                                          <p:spTgt spid="16"/>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29658"/>
            <a:ext cx="10515600" cy="1325563"/>
          </a:xfrm>
        </p:spPr>
        <p:txBody>
          <a:bodyPr/>
          <a:lstStyle/>
          <a:p>
            <a:r>
              <a:rPr lang="en-US" dirty="0" smtClean="0"/>
              <a:t>Conclusions</a:t>
            </a:r>
            <a:endParaRPr lang="en-US" dirty="0"/>
          </a:p>
        </p:txBody>
      </p:sp>
      <p:sp>
        <p:nvSpPr>
          <p:cNvPr id="3" name="Content Placeholder 2"/>
          <p:cNvSpPr>
            <a:spLocks noGrp="1"/>
          </p:cNvSpPr>
          <p:nvPr>
            <p:ph idx="1"/>
          </p:nvPr>
        </p:nvSpPr>
        <p:spPr>
          <a:xfrm>
            <a:off x="838200" y="1433689"/>
            <a:ext cx="10515600" cy="4743274"/>
          </a:xfrm>
        </p:spPr>
        <p:txBody>
          <a:bodyPr>
            <a:normAutofit lnSpcReduction="10000"/>
          </a:bodyPr>
          <a:lstStyle/>
          <a:p>
            <a:r>
              <a:rPr lang="en-US" dirty="0"/>
              <a:t>The students served by the Access Center are very diverse and have lower than average levels of high school </a:t>
            </a:r>
            <a:r>
              <a:rPr lang="en-US" dirty="0" smtClean="0"/>
              <a:t>preparation</a:t>
            </a:r>
          </a:p>
          <a:p>
            <a:r>
              <a:rPr lang="en-US" dirty="0"/>
              <a:t>There are positive correlational associations between Access Center partnerships </a:t>
            </a:r>
            <a:r>
              <a:rPr lang="en-US" dirty="0" smtClean="0"/>
              <a:t>and </a:t>
            </a:r>
            <a:r>
              <a:rPr lang="en-US" dirty="0"/>
              <a:t>access </a:t>
            </a:r>
            <a:r>
              <a:rPr lang="en-US" dirty="0" smtClean="0"/>
              <a:t>outcomes</a:t>
            </a:r>
          </a:p>
          <a:p>
            <a:pPr lvl="1"/>
            <a:r>
              <a:rPr lang="en-US" dirty="0" smtClean="0"/>
              <a:t>There are higher rates of students going to college at the high schools that have relationships with the Access Center</a:t>
            </a:r>
          </a:p>
          <a:p>
            <a:pPr lvl="1"/>
            <a:r>
              <a:rPr lang="en-US" dirty="0" smtClean="0"/>
              <a:t>There are higher CSU yield and admit rates for students from Access Center high schools</a:t>
            </a:r>
          </a:p>
          <a:p>
            <a:r>
              <a:rPr lang="en-US" dirty="0" smtClean="0"/>
              <a:t>The results are mixed for student success at CSU</a:t>
            </a:r>
          </a:p>
          <a:p>
            <a:pPr lvl="1"/>
            <a:r>
              <a:rPr lang="en-US" dirty="0"/>
              <a:t>T</a:t>
            </a:r>
            <a:r>
              <a:rPr lang="en-US" dirty="0" smtClean="0"/>
              <a:t>here </a:t>
            </a:r>
            <a:r>
              <a:rPr lang="en-US" dirty="0"/>
              <a:t>does not appear to be higher levels of student success for Access Center </a:t>
            </a:r>
            <a:r>
              <a:rPr lang="en-US" dirty="0" smtClean="0"/>
              <a:t>freshmen </a:t>
            </a:r>
            <a:r>
              <a:rPr lang="en-US" dirty="0"/>
              <a:t>compared to a statistically similar group </a:t>
            </a:r>
            <a:endParaRPr lang="en-US" dirty="0" smtClean="0"/>
          </a:p>
          <a:p>
            <a:pPr lvl="1"/>
            <a:r>
              <a:rPr lang="en-US" dirty="0" smtClean="0"/>
              <a:t>There does appear to be higher levels of student success for Access Center transfer students compared to a statistically similar group</a:t>
            </a:r>
          </a:p>
        </p:txBody>
      </p:sp>
    </p:spTree>
    <p:extLst>
      <p:ext uri="{BB962C8B-B14F-4D97-AF65-F5344CB8AC3E}">
        <p14:creationId xmlns:p14="http://schemas.microsoft.com/office/powerpoint/2010/main" val="15188123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Bigger CSU Context</a:t>
            </a:r>
            <a:endParaRPr lang="en-US" dirty="0"/>
          </a:p>
        </p:txBody>
      </p:sp>
      <p:sp>
        <p:nvSpPr>
          <p:cNvPr id="3" name="Content Placeholder 2"/>
          <p:cNvSpPr>
            <a:spLocks noGrp="1"/>
          </p:cNvSpPr>
          <p:nvPr>
            <p:ph idx="1"/>
          </p:nvPr>
        </p:nvSpPr>
        <p:spPr/>
        <p:txBody>
          <a:bodyPr/>
          <a:lstStyle/>
          <a:p>
            <a:pPr lvl="1"/>
            <a:r>
              <a:rPr lang="en-US" dirty="0" smtClean="0"/>
              <a:t>What is the contribution of the Access Center in terms of student gaps?</a:t>
            </a:r>
          </a:p>
          <a:p>
            <a:pPr lvl="1"/>
            <a:r>
              <a:rPr lang="en-US" dirty="0" smtClean="0"/>
              <a:t>What is the contribution of the Access Center in terms of the C4E programs?</a:t>
            </a:r>
          </a:p>
          <a:p>
            <a:pPr lvl="1"/>
            <a:r>
              <a:rPr lang="en-US" dirty="0" smtClean="0"/>
              <a:t>What other outcomes would help to tell the Access Center story?</a:t>
            </a:r>
          </a:p>
          <a:p>
            <a:pPr lvl="2"/>
            <a:r>
              <a:rPr lang="en-US" sz="2400" dirty="0" smtClean="0"/>
              <a:t>Methodological approaches that approximate a good comparison group are limited…</a:t>
            </a:r>
          </a:p>
          <a:p>
            <a:pPr lvl="1"/>
            <a:r>
              <a:rPr lang="en-US" dirty="0" smtClean="0"/>
              <a:t>Are there ways that the Access Center can improve these quantitative outcomes?</a:t>
            </a:r>
          </a:p>
          <a:p>
            <a:pPr lvl="1"/>
            <a:endParaRPr lang="en-US" dirty="0" smtClean="0"/>
          </a:p>
          <a:p>
            <a:pPr lvl="1"/>
            <a:endParaRPr lang="en-US" dirty="0"/>
          </a:p>
        </p:txBody>
      </p:sp>
    </p:spTree>
    <p:extLst>
      <p:ext uri="{BB962C8B-B14F-4D97-AF65-F5344CB8AC3E}">
        <p14:creationId xmlns:p14="http://schemas.microsoft.com/office/powerpoint/2010/main" val="1640885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dirty="0" smtClean="0"/>
              <a:t>Assessment Questions</a:t>
            </a:r>
            <a:endParaRPr lang="en-US" sz="4500" dirty="0"/>
          </a:p>
        </p:txBody>
      </p:sp>
      <p:sp>
        <p:nvSpPr>
          <p:cNvPr id="5" name="Content Placeholder 4"/>
          <p:cNvSpPr>
            <a:spLocks noGrp="1"/>
          </p:cNvSpPr>
          <p:nvPr>
            <p:ph idx="1"/>
          </p:nvPr>
        </p:nvSpPr>
        <p:spPr/>
        <p:txBody>
          <a:bodyPr>
            <a:normAutofit/>
          </a:bodyPr>
          <a:lstStyle/>
          <a:p>
            <a:pPr marL="0" lvl="0" indent="0">
              <a:buNone/>
            </a:pPr>
            <a:r>
              <a:rPr lang="en-US" sz="2600" dirty="0" smtClean="0">
                <a:solidFill>
                  <a:schemeClr val="tx1"/>
                </a:solidFill>
              </a:rPr>
              <a:t>How does the Access Center contribute to access to Higher Education?</a:t>
            </a:r>
          </a:p>
          <a:p>
            <a:pPr marL="0" lvl="0" indent="0">
              <a:buNone/>
            </a:pPr>
            <a:r>
              <a:rPr lang="en-US" sz="2600" dirty="0" smtClean="0">
                <a:solidFill>
                  <a:schemeClr val="tx1"/>
                </a:solidFill>
              </a:rPr>
              <a:t>How does the Access Center contribute to access and diversity at CSU?</a:t>
            </a:r>
          </a:p>
          <a:p>
            <a:pPr marL="0" lvl="0" indent="0">
              <a:buNone/>
            </a:pPr>
            <a:r>
              <a:rPr lang="en-US" sz="2600" dirty="0" smtClean="0">
                <a:solidFill>
                  <a:schemeClr val="tx1"/>
                </a:solidFill>
              </a:rPr>
              <a:t>How does the Access Center contribute to student success at CSU?</a:t>
            </a:r>
          </a:p>
          <a:p>
            <a:pPr marL="457200" lvl="1" indent="0">
              <a:buNone/>
            </a:pPr>
            <a:r>
              <a:rPr lang="en-US" sz="2200" dirty="0" smtClean="0"/>
              <a:t>Student Success is measured across the following metrics:</a:t>
            </a:r>
          </a:p>
          <a:p>
            <a:pPr lvl="3"/>
            <a:r>
              <a:rPr lang="en-US" dirty="0"/>
              <a:t>Persistence to 2</a:t>
            </a:r>
            <a:r>
              <a:rPr lang="en-US" baseline="30000" dirty="0"/>
              <a:t>nd</a:t>
            </a:r>
            <a:r>
              <a:rPr lang="en-US" dirty="0"/>
              <a:t> fall</a:t>
            </a:r>
          </a:p>
          <a:p>
            <a:pPr lvl="3"/>
            <a:r>
              <a:rPr lang="en-US" dirty="0"/>
              <a:t>Persistence to 3</a:t>
            </a:r>
            <a:r>
              <a:rPr lang="en-US" baseline="30000" dirty="0"/>
              <a:t>rd</a:t>
            </a:r>
            <a:r>
              <a:rPr lang="en-US" dirty="0"/>
              <a:t> fall</a:t>
            </a:r>
          </a:p>
          <a:p>
            <a:pPr lvl="3"/>
            <a:r>
              <a:rPr lang="en-US" dirty="0"/>
              <a:t>6-year graduation</a:t>
            </a:r>
          </a:p>
          <a:p>
            <a:pPr lvl="3"/>
            <a:r>
              <a:rPr lang="en-US" dirty="0"/>
              <a:t>Proportion of students that complete 30 credits in their first year</a:t>
            </a:r>
          </a:p>
          <a:p>
            <a:pPr lvl="3"/>
            <a:r>
              <a:rPr lang="en-US" dirty="0"/>
              <a:t>Proportion of students that maintain a 2.5 GPA in their first year</a:t>
            </a:r>
          </a:p>
          <a:p>
            <a:pPr lvl="3"/>
            <a:r>
              <a:rPr lang="en-US" dirty="0"/>
              <a:t>First year probation rate</a:t>
            </a:r>
          </a:p>
          <a:p>
            <a:pPr lvl="1"/>
            <a:endParaRPr lang="en-US" sz="2200" dirty="0">
              <a:solidFill>
                <a:schemeClr val="tx1"/>
              </a:solidFill>
            </a:endParaRPr>
          </a:p>
          <a:p>
            <a:pPr lvl="0"/>
            <a:endParaRPr lang="en-US" sz="2600" dirty="0">
              <a:solidFill>
                <a:schemeClr val="tx1"/>
              </a:solidFill>
            </a:endParaRPr>
          </a:p>
          <a:p>
            <a:endParaRPr lang="en-US" sz="2600" dirty="0"/>
          </a:p>
        </p:txBody>
      </p:sp>
    </p:spTree>
    <p:extLst>
      <p:ext uri="{BB962C8B-B14F-4D97-AF65-F5344CB8AC3E}">
        <p14:creationId xmlns:p14="http://schemas.microsoft.com/office/powerpoint/2010/main" val="894147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Access Center Assessment Population</a:t>
            </a:r>
            <a:endParaRPr lang="en-US" dirty="0"/>
          </a:p>
        </p:txBody>
      </p:sp>
      <p:pic>
        <p:nvPicPr>
          <p:cNvPr id="4" name="Picture 3"/>
          <p:cNvPicPr>
            <a:picLocks noChangeAspect="1"/>
          </p:cNvPicPr>
          <p:nvPr/>
        </p:nvPicPr>
        <p:blipFill>
          <a:blip r:embed="rId3"/>
          <a:stretch>
            <a:fillRect/>
          </a:stretch>
        </p:blipFill>
        <p:spPr>
          <a:xfrm>
            <a:off x="1492956" y="1374599"/>
            <a:ext cx="8554156" cy="5141594"/>
          </a:xfrm>
          <a:prstGeom prst="rect">
            <a:avLst/>
          </a:prstGeom>
          <a:ln>
            <a:solidFill>
              <a:schemeClr val="tx1"/>
            </a:solidFill>
          </a:ln>
        </p:spPr>
      </p:pic>
    </p:spTree>
    <p:extLst>
      <p:ext uri="{BB962C8B-B14F-4D97-AF65-F5344CB8AC3E}">
        <p14:creationId xmlns:p14="http://schemas.microsoft.com/office/powerpoint/2010/main" val="3964949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Center Demographics</a:t>
            </a:r>
            <a:endParaRPr lang="en-US" dirty="0"/>
          </a:p>
        </p:txBody>
      </p:sp>
      <p:sp>
        <p:nvSpPr>
          <p:cNvPr id="3" name="Text Placeholder 2"/>
          <p:cNvSpPr>
            <a:spLocks noGrp="1"/>
          </p:cNvSpPr>
          <p:nvPr>
            <p:ph type="body" idx="1"/>
          </p:nvPr>
        </p:nvSpPr>
        <p:spPr>
          <a:xfrm>
            <a:off x="839788" y="1184452"/>
            <a:ext cx="5157787" cy="823912"/>
          </a:xfrm>
        </p:spPr>
        <p:txBody>
          <a:bodyPr/>
          <a:lstStyle/>
          <a:p>
            <a:r>
              <a:rPr lang="en-US" sz="2600" dirty="0" smtClean="0"/>
              <a:t>Freshmen</a:t>
            </a:r>
            <a:endParaRPr lang="en-US" sz="2600" dirty="0"/>
          </a:p>
        </p:txBody>
      </p:sp>
      <p:sp>
        <p:nvSpPr>
          <p:cNvPr id="4" name="Content Placeholder 3"/>
          <p:cNvSpPr>
            <a:spLocks noGrp="1"/>
          </p:cNvSpPr>
          <p:nvPr>
            <p:ph sz="half" idx="2"/>
          </p:nvPr>
        </p:nvSpPr>
        <p:spPr>
          <a:xfrm>
            <a:off x="939801" y="2041172"/>
            <a:ext cx="5157787" cy="3684588"/>
          </a:xfrm>
        </p:spPr>
        <p:txBody>
          <a:bodyPr/>
          <a:lstStyle/>
          <a:p>
            <a:r>
              <a:rPr lang="en-US" dirty="0" smtClean="0"/>
              <a:t>Average index of 111 (compared to 114 overall)</a:t>
            </a:r>
          </a:p>
          <a:p>
            <a:r>
              <a:rPr lang="en-US" dirty="0"/>
              <a:t>Majority FG, Pell and/or student of color</a:t>
            </a:r>
          </a:p>
          <a:p>
            <a:r>
              <a:rPr lang="en-US" dirty="0" smtClean="0"/>
              <a:t>91% are either FG, Pell and/or student of color (compared to 44%)</a:t>
            </a:r>
            <a:endParaRPr lang="en-US" dirty="0"/>
          </a:p>
        </p:txBody>
      </p:sp>
      <p:sp>
        <p:nvSpPr>
          <p:cNvPr id="5" name="Text Placeholder 4"/>
          <p:cNvSpPr>
            <a:spLocks noGrp="1"/>
          </p:cNvSpPr>
          <p:nvPr>
            <p:ph type="body" sz="quarter" idx="3"/>
          </p:nvPr>
        </p:nvSpPr>
        <p:spPr>
          <a:xfrm>
            <a:off x="6172200" y="1184452"/>
            <a:ext cx="5183188" cy="823912"/>
          </a:xfrm>
        </p:spPr>
        <p:txBody>
          <a:bodyPr/>
          <a:lstStyle/>
          <a:p>
            <a:r>
              <a:rPr lang="en-US" sz="2600" dirty="0" smtClean="0"/>
              <a:t>Transfer</a:t>
            </a:r>
            <a:endParaRPr lang="en-US" sz="2600" dirty="0"/>
          </a:p>
        </p:txBody>
      </p:sp>
      <p:sp>
        <p:nvSpPr>
          <p:cNvPr id="6" name="Content Placeholder 5"/>
          <p:cNvSpPr>
            <a:spLocks noGrp="1"/>
          </p:cNvSpPr>
          <p:nvPr>
            <p:ph sz="quarter" idx="4"/>
          </p:nvPr>
        </p:nvSpPr>
        <p:spPr>
          <a:xfrm>
            <a:off x="6172200" y="2041172"/>
            <a:ext cx="5183188" cy="3684588"/>
          </a:xfrm>
        </p:spPr>
        <p:txBody>
          <a:bodyPr>
            <a:normAutofit/>
          </a:bodyPr>
          <a:lstStyle/>
          <a:p>
            <a:r>
              <a:rPr lang="en-US" dirty="0"/>
              <a:t>Average index of </a:t>
            </a:r>
            <a:r>
              <a:rPr lang="en-US" dirty="0" smtClean="0"/>
              <a:t>102 </a:t>
            </a:r>
            <a:r>
              <a:rPr lang="en-US" dirty="0"/>
              <a:t>(compared to </a:t>
            </a:r>
            <a:r>
              <a:rPr lang="en-US" dirty="0" smtClean="0"/>
              <a:t>105 </a:t>
            </a:r>
            <a:r>
              <a:rPr lang="en-US" dirty="0"/>
              <a:t>overall)</a:t>
            </a:r>
          </a:p>
          <a:p>
            <a:r>
              <a:rPr lang="en-US" dirty="0" smtClean="0"/>
              <a:t>Majority </a:t>
            </a:r>
            <a:r>
              <a:rPr lang="en-US" dirty="0"/>
              <a:t>FG and/or Pell </a:t>
            </a:r>
          </a:p>
          <a:p>
            <a:r>
              <a:rPr lang="en-US" dirty="0" smtClean="0"/>
              <a:t>41% students </a:t>
            </a:r>
            <a:r>
              <a:rPr lang="en-US" dirty="0"/>
              <a:t>of </a:t>
            </a:r>
            <a:r>
              <a:rPr lang="en-US" dirty="0" smtClean="0"/>
              <a:t>color (compared to 15%)</a:t>
            </a:r>
            <a:endParaRPr lang="en-US" dirty="0"/>
          </a:p>
          <a:p>
            <a:r>
              <a:rPr lang="en-US" dirty="0" smtClean="0"/>
              <a:t>91</a:t>
            </a:r>
            <a:r>
              <a:rPr lang="en-US" dirty="0"/>
              <a:t>% are either FG, Pell and/or student of color (compared to </a:t>
            </a:r>
            <a:r>
              <a:rPr lang="en-US" dirty="0" smtClean="0"/>
              <a:t>55%)</a:t>
            </a:r>
            <a:endParaRPr lang="en-US" dirty="0"/>
          </a:p>
          <a:p>
            <a:endParaRPr lang="en-US" dirty="0"/>
          </a:p>
        </p:txBody>
      </p:sp>
    </p:spTree>
    <p:extLst>
      <p:ext uri="{BB962C8B-B14F-4D97-AF65-F5344CB8AC3E}">
        <p14:creationId xmlns:p14="http://schemas.microsoft.com/office/powerpoint/2010/main" val="364459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7" name="Content Placeholder 6"/>
          <p:cNvPicPr>
            <a:picLocks noGrp="1" noChangeAspect="1"/>
          </p:cNvPicPr>
          <p:nvPr>
            <p:ph sz="half" idx="4294967295"/>
          </p:nvPr>
        </p:nvPicPr>
        <p:blipFill>
          <a:blip r:embed="rId3"/>
          <a:stretch>
            <a:fillRect/>
          </a:stretch>
        </p:blipFill>
        <p:spPr>
          <a:xfrm>
            <a:off x="1162932" y="566385"/>
            <a:ext cx="10577512" cy="5570537"/>
          </a:xfrm>
          <a:prstGeom prst="rect">
            <a:avLst/>
          </a:prstGeom>
        </p:spPr>
      </p:pic>
    </p:spTree>
    <p:extLst>
      <p:ext uri="{BB962C8B-B14F-4D97-AF65-F5344CB8AC3E}">
        <p14:creationId xmlns:p14="http://schemas.microsoft.com/office/powerpoint/2010/main" val="2186468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College Access</a:t>
            </a:r>
            <a:endParaRPr lang="en-US" dirty="0"/>
          </a:p>
        </p:txBody>
      </p:sp>
      <p:pic>
        <p:nvPicPr>
          <p:cNvPr id="4" name="Content Placeholder 3"/>
          <p:cNvPicPr>
            <a:picLocks noGrp="1" noChangeAspect="1"/>
          </p:cNvPicPr>
          <p:nvPr>
            <p:ph idx="1"/>
          </p:nvPr>
        </p:nvPicPr>
        <p:blipFill>
          <a:blip r:embed="rId3"/>
          <a:stretch>
            <a:fillRect/>
          </a:stretch>
        </p:blipFill>
        <p:spPr>
          <a:xfrm>
            <a:off x="2123832" y="1392213"/>
            <a:ext cx="8521590" cy="5112955"/>
          </a:xfrm>
          <a:prstGeom prst="rect">
            <a:avLst/>
          </a:prstGeom>
        </p:spPr>
      </p:pic>
    </p:spTree>
    <p:extLst>
      <p:ext uri="{BB962C8B-B14F-4D97-AF65-F5344CB8AC3E}">
        <p14:creationId xmlns:p14="http://schemas.microsoft.com/office/powerpoint/2010/main" val="3059036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CSU</a:t>
            </a:r>
            <a:endParaRPr lang="en-US" dirty="0"/>
          </a:p>
        </p:txBody>
      </p:sp>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838200" y="1332090"/>
            <a:ext cx="9423400" cy="4684888"/>
          </a:xfrm>
          <a:prstGeom prst="rect">
            <a:avLst/>
          </a:prstGeom>
          <a:noFill/>
        </p:spPr>
      </p:pic>
    </p:spTree>
    <p:extLst>
      <p:ext uri="{BB962C8B-B14F-4D97-AF65-F5344CB8AC3E}">
        <p14:creationId xmlns:p14="http://schemas.microsoft.com/office/powerpoint/2010/main" val="815451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05481"/>
            <a:ext cx="10515600" cy="1325563"/>
          </a:xfrm>
        </p:spPr>
        <p:txBody>
          <a:bodyPr/>
          <a:lstStyle/>
          <a:p>
            <a:r>
              <a:rPr lang="en-US" dirty="0" smtClean="0"/>
              <a:t>Diversity at CSU</a:t>
            </a:r>
            <a:endParaRPr lang="en-US" dirty="0"/>
          </a:p>
        </p:txBody>
      </p:sp>
      <p:pic>
        <p:nvPicPr>
          <p:cNvPr id="5" name="Picture 4"/>
          <p:cNvPicPr>
            <a:picLocks noChangeAspect="1"/>
          </p:cNvPicPr>
          <p:nvPr/>
        </p:nvPicPr>
        <p:blipFill>
          <a:blip r:embed="rId3"/>
          <a:stretch>
            <a:fillRect/>
          </a:stretch>
        </p:blipFill>
        <p:spPr>
          <a:xfrm>
            <a:off x="1605845" y="1239701"/>
            <a:ext cx="8723489" cy="5251717"/>
          </a:xfrm>
          <a:prstGeom prst="rect">
            <a:avLst/>
          </a:prstGeom>
          <a:ln>
            <a:solidFill>
              <a:schemeClr val="tx1"/>
            </a:solidFill>
          </a:ln>
        </p:spPr>
      </p:pic>
    </p:spTree>
    <p:extLst>
      <p:ext uri="{BB962C8B-B14F-4D97-AF65-F5344CB8AC3E}">
        <p14:creationId xmlns:p14="http://schemas.microsoft.com/office/powerpoint/2010/main" val="6386441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itle 22"/>
          <p:cNvSpPr>
            <a:spLocks noGrp="1"/>
          </p:cNvSpPr>
          <p:nvPr>
            <p:ph type="title"/>
          </p:nvPr>
        </p:nvSpPr>
        <p:spPr/>
        <p:txBody>
          <a:bodyPr/>
          <a:lstStyle/>
          <a:p>
            <a:r>
              <a:rPr lang="en-US" dirty="0" smtClean="0"/>
              <a:t>Freshmen Student Success</a:t>
            </a:r>
            <a:endParaRPr lang="en-US" dirty="0"/>
          </a:p>
        </p:txBody>
      </p:sp>
      <p:pic>
        <p:nvPicPr>
          <p:cNvPr id="25" name="Content Placeholder 24"/>
          <p:cNvPicPr>
            <a:picLocks noGrp="1" noChangeAspect="1"/>
          </p:cNvPicPr>
          <p:nvPr>
            <p:ph idx="1"/>
          </p:nvPr>
        </p:nvPicPr>
        <p:blipFill>
          <a:blip r:embed="rId3"/>
          <a:stretch>
            <a:fillRect/>
          </a:stretch>
        </p:blipFill>
        <p:spPr>
          <a:xfrm>
            <a:off x="589709" y="1802745"/>
            <a:ext cx="11393014" cy="3631404"/>
          </a:xfrm>
          <a:prstGeom prst="rect">
            <a:avLst/>
          </a:prstGeom>
        </p:spPr>
      </p:pic>
      <p:sp>
        <p:nvSpPr>
          <p:cNvPr id="26" name="Rectangle 25"/>
          <p:cNvSpPr/>
          <p:nvPr/>
        </p:nvSpPr>
        <p:spPr>
          <a:xfrm>
            <a:off x="6069874"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6069874"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6866708"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6866708"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7905069"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7905069"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9147062"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9147062"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0166475"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0166475"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11259910" y="2786778"/>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11259910" y="4097382"/>
            <a:ext cx="796834" cy="326572"/>
          </a:xfrm>
          <a:prstGeom prst="rect">
            <a:avLst/>
          </a:prstGeom>
          <a:solidFill>
            <a:srgbClr val="FFFF00">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89709" y="4097382"/>
            <a:ext cx="5275514" cy="326572"/>
          </a:xfrm>
          <a:prstGeom prst="rect">
            <a:avLst/>
          </a:prstGeom>
          <a:solidFill>
            <a:schemeClr val="accent6">
              <a:lumMod val="60000"/>
              <a:lumOff val="40000"/>
              <a:alpha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6211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1" nodeType="clickEffect">
                                  <p:stCondLst>
                                    <p:cond delay="0"/>
                                  </p:stCondLst>
                                  <p:childTnLst>
                                    <p:set>
                                      <p:cBhvr>
                                        <p:cTn id="10" dur="1" fill="hold">
                                          <p:stCondLst>
                                            <p:cond delay="0"/>
                                          </p:stCondLst>
                                        </p:cTn>
                                        <p:tgtEl>
                                          <p:spTgt spid="38"/>
                                        </p:tgtEl>
                                        <p:attrNameLst>
                                          <p:attrName>style.visibility</p:attrName>
                                        </p:attrNameLst>
                                      </p:cBhvr>
                                      <p:to>
                                        <p:strVal val="hidden"/>
                                      </p:to>
                                    </p:set>
                                  </p:childTnLst>
                                </p:cTn>
                              </p:par>
                              <p:par>
                                <p:cTn id="11" presetID="1" presetClass="entr" presetSubtype="0"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1" nodeType="clickEffect">
                                  <p:stCondLst>
                                    <p:cond delay="0"/>
                                  </p:stCondLst>
                                  <p:childTnLst>
                                    <p:set>
                                      <p:cBhvr>
                                        <p:cTn id="18" dur="1" fill="hold">
                                          <p:stCondLst>
                                            <p:cond delay="0"/>
                                          </p:stCondLst>
                                        </p:cTn>
                                        <p:tgtEl>
                                          <p:spTgt spid="26"/>
                                        </p:tgtEl>
                                        <p:attrNameLst>
                                          <p:attrName>style.visibility</p:attrName>
                                        </p:attrNameLst>
                                      </p:cBhvr>
                                      <p:to>
                                        <p:strVal val="hidden"/>
                                      </p:to>
                                    </p:set>
                                  </p:childTnLst>
                                </p:cTn>
                              </p:par>
                              <p:par>
                                <p:cTn id="19" presetID="1" presetClass="exit" presetSubtype="0" fill="hold" grpId="1" nodeType="withEffect">
                                  <p:stCondLst>
                                    <p:cond delay="0"/>
                                  </p:stCondLst>
                                  <p:childTnLst>
                                    <p:set>
                                      <p:cBhvr>
                                        <p:cTn id="20" dur="1" fill="hold">
                                          <p:stCondLst>
                                            <p:cond delay="0"/>
                                          </p:stCondLst>
                                        </p:cTn>
                                        <p:tgtEl>
                                          <p:spTgt spid="27"/>
                                        </p:tgtEl>
                                        <p:attrNameLst>
                                          <p:attrName>style.visibility</p:attrName>
                                        </p:attrNameLst>
                                      </p:cBhvr>
                                      <p:to>
                                        <p:strVal val="hidden"/>
                                      </p:to>
                                    </p:set>
                                  </p:childTnLst>
                                </p:cTn>
                              </p:par>
                              <p:par>
                                <p:cTn id="21" presetID="1" presetClass="entr" presetSubtype="0" fill="hold" grpId="0"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xit" presetSubtype="0" fill="hold" grpId="1" nodeType="clickEffect">
                                  <p:stCondLst>
                                    <p:cond delay="0"/>
                                  </p:stCondLst>
                                  <p:childTnLst>
                                    <p:set>
                                      <p:cBhvr>
                                        <p:cTn id="28" dur="1" fill="hold">
                                          <p:stCondLst>
                                            <p:cond delay="0"/>
                                          </p:stCondLst>
                                        </p:cTn>
                                        <p:tgtEl>
                                          <p:spTgt spid="28"/>
                                        </p:tgtEl>
                                        <p:attrNameLst>
                                          <p:attrName>style.visibility</p:attrName>
                                        </p:attrNameLst>
                                      </p:cBhvr>
                                      <p:to>
                                        <p:strVal val="hidden"/>
                                      </p:to>
                                    </p:set>
                                  </p:childTnLst>
                                </p:cTn>
                              </p:par>
                              <p:par>
                                <p:cTn id="29" presetID="1" presetClass="exit" presetSubtype="0" fill="hold" grpId="1" nodeType="withEffect">
                                  <p:stCondLst>
                                    <p:cond delay="0"/>
                                  </p:stCondLst>
                                  <p:childTnLst>
                                    <p:set>
                                      <p:cBhvr>
                                        <p:cTn id="30" dur="1" fill="hold">
                                          <p:stCondLst>
                                            <p:cond delay="0"/>
                                          </p:stCondLst>
                                        </p:cTn>
                                        <p:tgtEl>
                                          <p:spTgt spid="29"/>
                                        </p:tgtEl>
                                        <p:attrNameLst>
                                          <p:attrName>style.visibility</p:attrName>
                                        </p:attrNameLst>
                                      </p:cBhvr>
                                      <p:to>
                                        <p:strVal val="hidden"/>
                                      </p:to>
                                    </p:set>
                                  </p:childTnLst>
                                </p:cTn>
                              </p:par>
                              <p:par>
                                <p:cTn id="31" presetID="1" presetClass="entr" presetSubtype="0" fill="hold" grpId="0" nodeType="withEffect">
                                  <p:stCondLst>
                                    <p:cond delay="0"/>
                                  </p:stCondLst>
                                  <p:childTnLst>
                                    <p:set>
                                      <p:cBhvr>
                                        <p:cTn id="32" dur="1" fill="hold">
                                          <p:stCondLst>
                                            <p:cond delay="0"/>
                                          </p:stCondLst>
                                        </p:cTn>
                                        <p:tgtEl>
                                          <p:spTgt spid="3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1"/>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xit" presetSubtype="0" fill="hold" grpId="1" nodeType="clickEffect">
                                  <p:stCondLst>
                                    <p:cond delay="0"/>
                                  </p:stCondLst>
                                  <p:childTnLst>
                                    <p:set>
                                      <p:cBhvr>
                                        <p:cTn id="38" dur="1" fill="hold">
                                          <p:stCondLst>
                                            <p:cond delay="0"/>
                                          </p:stCondLst>
                                        </p:cTn>
                                        <p:tgtEl>
                                          <p:spTgt spid="30"/>
                                        </p:tgtEl>
                                        <p:attrNameLst>
                                          <p:attrName>style.visibility</p:attrName>
                                        </p:attrNameLst>
                                      </p:cBhvr>
                                      <p:to>
                                        <p:strVal val="hidden"/>
                                      </p:to>
                                    </p:set>
                                  </p:childTnLst>
                                </p:cTn>
                              </p:par>
                              <p:par>
                                <p:cTn id="39" presetID="1" presetClass="exit" presetSubtype="0" fill="hold" grpId="1" nodeType="withEffect">
                                  <p:stCondLst>
                                    <p:cond delay="0"/>
                                  </p:stCondLst>
                                  <p:childTnLst>
                                    <p:set>
                                      <p:cBhvr>
                                        <p:cTn id="40" dur="1" fill="hold">
                                          <p:stCondLst>
                                            <p:cond delay="0"/>
                                          </p:stCondLst>
                                        </p:cTn>
                                        <p:tgtEl>
                                          <p:spTgt spid="31"/>
                                        </p:tgtEl>
                                        <p:attrNameLst>
                                          <p:attrName>style.visibility</p:attrName>
                                        </p:attrNameLst>
                                      </p:cBhvr>
                                      <p:to>
                                        <p:strVal val="hidden"/>
                                      </p:to>
                                    </p:set>
                                  </p:childTnLst>
                                </p:cTn>
                              </p:par>
                              <p:par>
                                <p:cTn id="41" presetID="1" presetClass="entr" presetSubtype="0" fill="hold" grpId="0" nodeType="withEffect">
                                  <p:stCondLst>
                                    <p:cond delay="0"/>
                                  </p:stCondLst>
                                  <p:childTnLst>
                                    <p:set>
                                      <p:cBhvr>
                                        <p:cTn id="42" dur="1" fill="hold">
                                          <p:stCondLst>
                                            <p:cond delay="0"/>
                                          </p:stCondLst>
                                        </p:cTn>
                                        <p:tgtEl>
                                          <p:spTgt spid="3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3"/>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xit" presetSubtype="0" fill="hold" grpId="1" nodeType="clickEffect">
                                  <p:stCondLst>
                                    <p:cond delay="0"/>
                                  </p:stCondLst>
                                  <p:childTnLst>
                                    <p:set>
                                      <p:cBhvr>
                                        <p:cTn id="48" dur="1" fill="hold">
                                          <p:stCondLst>
                                            <p:cond delay="0"/>
                                          </p:stCondLst>
                                        </p:cTn>
                                        <p:tgtEl>
                                          <p:spTgt spid="32"/>
                                        </p:tgtEl>
                                        <p:attrNameLst>
                                          <p:attrName>style.visibility</p:attrName>
                                        </p:attrNameLst>
                                      </p:cBhvr>
                                      <p:to>
                                        <p:strVal val="hidden"/>
                                      </p:to>
                                    </p:set>
                                  </p:childTnLst>
                                </p:cTn>
                              </p:par>
                              <p:par>
                                <p:cTn id="49" presetID="1" presetClass="exit" presetSubtype="0" fill="hold" grpId="1" nodeType="withEffect">
                                  <p:stCondLst>
                                    <p:cond delay="0"/>
                                  </p:stCondLst>
                                  <p:childTnLst>
                                    <p:set>
                                      <p:cBhvr>
                                        <p:cTn id="50" dur="1" fill="hold">
                                          <p:stCondLst>
                                            <p:cond delay="0"/>
                                          </p:stCondLst>
                                        </p:cTn>
                                        <p:tgtEl>
                                          <p:spTgt spid="33"/>
                                        </p:tgtEl>
                                        <p:attrNameLst>
                                          <p:attrName>style.visibility</p:attrName>
                                        </p:attrNameLst>
                                      </p:cBhvr>
                                      <p:to>
                                        <p:strVal val="hidden"/>
                                      </p:to>
                                    </p:set>
                                  </p:childTnLst>
                                </p:cTn>
                              </p:par>
                              <p:par>
                                <p:cTn id="51" presetID="1" presetClass="entr" presetSubtype="0" fill="hold" grpId="0" nodeType="withEffect">
                                  <p:stCondLst>
                                    <p:cond delay="0"/>
                                  </p:stCondLst>
                                  <p:childTnLst>
                                    <p:set>
                                      <p:cBhvr>
                                        <p:cTn id="52" dur="1" fill="hold">
                                          <p:stCondLst>
                                            <p:cond delay="0"/>
                                          </p:stCondLst>
                                        </p:cTn>
                                        <p:tgtEl>
                                          <p:spTgt spid="34"/>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grpId="1" nodeType="clickEffect">
                                  <p:stCondLst>
                                    <p:cond delay="0"/>
                                  </p:stCondLst>
                                  <p:childTnLst>
                                    <p:set>
                                      <p:cBhvr>
                                        <p:cTn id="58" dur="1" fill="hold">
                                          <p:stCondLst>
                                            <p:cond delay="0"/>
                                          </p:stCondLst>
                                        </p:cTn>
                                        <p:tgtEl>
                                          <p:spTgt spid="34"/>
                                        </p:tgtEl>
                                        <p:attrNameLst>
                                          <p:attrName>style.visibility</p:attrName>
                                        </p:attrNameLst>
                                      </p:cBhvr>
                                      <p:to>
                                        <p:strVal val="hidden"/>
                                      </p:to>
                                    </p:set>
                                  </p:childTnLst>
                                </p:cTn>
                              </p:par>
                              <p:par>
                                <p:cTn id="59" presetID="1" presetClass="exit" presetSubtype="0" fill="hold" grpId="1" nodeType="withEffect">
                                  <p:stCondLst>
                                    <p:cond delay="0"/>
                                  </p:stCondLst>
                                  <p:childTnLst>
                                    <p:set>
                                      <p:cBhvr>
                                        <p:cTn id="60" dur="1" fill="hold">
                                          <p:stCondLst>
                                            <p:cond delay="0"/>
                                          </p:stCondLst>
                                        </p:cTn>
                                        <p:tgtEl>
                                          <p:spTgt spid="35"/>
                                        </p:tgtEl>
                                        <p:attrNameLst>
                                          <p:attrName>style.visibility</p:attrName>
                                        </p:attrNameLst>
                                      </p:cBhvr>
                                      <p:to>
                                        <p:strVal val="hidden"/>
                                      </p:to>
                                    </p:set>
                                  </p:childTnLst>
                                </p:cTn>
                              </p:par>
                              <p:par>
                                <p:cTn id="61" presetID="1" presetClass="entr" presetSubtype="0" fill="hold" grpId="0" nodeType="withEffect">
                                  <p:stCondLst>
                                    <p:cond delay="0"/>
                                  </p:stCondLst>
                                  <p:childTnLst>
                                    <p:set>
                                      <p:cBhvr>
                                        <p:cTn id="62" dur="1" fill="hold">
                                          <p:stCondLst>
                                            <p:cond delay="0"/>
                                          </p:stCondLst>
                                        </p:cTn>
                                        <p:tgtEl>
                                          <p:spTgt spid="36"/>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6" grpId="1" animBg="1"/>
      <p:bldP spid="27" grpId="0" animBg="1"/>
      <p:bldP spid="27" grpId="1" animBg="1"/>
      <p:bldP spid="28" grpId="0" animBg="1"/>
      <p:bldP spid="28" grpId="1" animBg="1"/>
      <p:bldP spid="29" grpId="0" animBg="1"/>
      <p:bldP spid="29" grpId="1" animBg="1"/>
      <p:bldP spid="30" grpId="0" animBg="1"/>
      <p:bldP spid="30" grpId="1" animBg="1"/>
      <p:bldP spid="31" grpId="0" animBg="1"/>
      <p:bldP spid="31" grpId="1" animBg="1"/>
      <p:bldP spid="32" grpId="0" animBg="1"/>
      <p:bldP spid="32" grpId="1" animBg="1"/>
      <p:bldP spid="33" grpId="0" animBg="1"/>
      <p:bldP spid="33" grpId="1" animBg="1"/>
      <p:bldP spid="34" grpId="0" animBg="1"/>
      <p:bldP spid="34" grpId="1" animBg="1"/>
      <p:bldP spid="35" grpId="0" animBg="1"/>
      <p:bldP spid="35" grpId="1" animBg="1"/>
      <p:bldP spid="36" grpId="0" animBg="1"/>
      <p:bldP spid="37" grpId="0" animBg="1"/>
      <p:bldP spid="38" grpId="0" animBg="1"/>
      <p:bldP spid="38" grpId="1"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417</TotalTime>
  <Words>1329</Words>
  <Application>Microsoft Office PowerPoint</Application>
  <PresentationFormat>Widescreen</PresentationFormat>
  <Paragraphs>74</Paragraphs>
  <Slides>12</Slides>
  <Notes>9</Notes>
  <HiddenSlides>1</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Access Center Assessment Report</vt:lpstr>
      <vt:lpstr>Assessment Questions</vt:lpstr>
      <vt:lpstr>Access Center Assessment Population</vt:lpstr>
      <vt:lpstr>Access Center Demographics</vt:lpstr>
      <vt:lpstr>PowerPoint Presentation</vt:lpstr>
      <vt:lpstr>College Access</vt:lpstr>
      <vt:lpstr>Access to CSU</vt:lpstr>
      <vt:lpstr>Diversity at CSU</vt:lpstr>
      <vt:lpstr>Freshmen Student Success</vt:lpstr>
      <vt:lpstr>Transfer Student Success</vt:lpstr>
      <vt:lpstr>Conclusions</vt:lpstr>
      <vt:lpstr>Bigger CSU Context</vt:lpstr>
    </vt:vector>
  </TitlesOfParts>
  <Company>Colorado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Community for Excellence Assessment Results</dc:title>
  <dc:creator>Novak,Heather</dc:creator>
  <cp:lastModifiedBy>Novak,Heather</cp:lastModifiedBy>
  <cp:revision>30</cp:revision>
  <dcterms:created xsi:type="dcterms:W3CDTF">2017-01-31T21:02:50Z</dcterms:created>
  <dcterms:modified xsi:type="dcterms:W3CDTF">2017-03-24T14:55:13Z</dcterms:modified>
</cp:coreProperties>
</file>